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R" initials="V" lastIdx="1" clrIdx="0">
    <p:extLst>
      <p:ext uri="{19B8F6BF-5375-455C-9EA6-DF929625EA0E}">
        <p15:presenceInfo xmlns:p15="http://schemas.microsoft.com/office/powerpoint/2012/main" userId="4419281fd175b5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5C3CF-C2DB-4A31-B4AE-97313A2889A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7CCFAC-7AA8-45E2-BB05-2940C688F01A}">
      <dgm:prSet/>
      <dgm:spPr/>
      <dgm:t>
        <a:bodyPr/>
        <a:lstStyle/>
        <a:p>
          <a:pPr rtl="0"/>
          <a:r>
            <a:rPr lang="en-US" b="1" dirty="0" smtClean="0"/>
            <a:t>Capstone Project - 1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Crafting Compelling Web Presences</a:t>
          </a:r>
          <a:endParaRPr lang="en-IN" dirty="0"/>
        </a:p>
      </dgm:t>
    </dgm:pt>
    <dgm:pt modelId="{D79C944E-A7B5-4506-A4A9-DF05423BAA37}" type="parTrans" cxnId="{CA78D038-17CA-4193-A860-41FD85EAF85E}">
      <dgm:prSet/>
      <dgm:spPr/>
      <dgm:t>
        <a:bodyPr/>
        <a:lstStyle/>
        <a:p>
          <a:endParaRPr lang="en-US"/>
        </a:p>
      </dgm:t>
    </dgm:pt>
    <dgm:pt modelId="{4C127269-6931-4A52-AB07-1D3BE490B8BB}" type="sibTrans" cxnId="{CA78D038-17CA-4193-A860-41FD85EAF85E}">
      <dgm:prSet/>
      <dgm:spPr/>
      <dgm:t>
        <a:bodyPr/>
        <a:lstStyle/>
        <a:p>
          <a:endParaRPr lang="en-US"/>
        </a:p>
      </dgm:t>
    </dgm:pt>
    <dgm:pt modelId="{18F217A8-F217-414E-9B0B-C90E6D1331B2}" type="pres">
      <dgm:prSet presAssocID="{63E5C3CF-C2DB-4A31-B4AE-97313A2889A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792085-8AE2-400C-840E-8A08FF70DB83}" type="pres">
      <dgm:prSet presAssocID="{487CCFAC-7AA8-45E2-BB05-2940C688F01A}" presName="vertOne" presStyleCnt="0"/>
      <dgm:spPr/>
    </dgm:pt>
    <dgm:pt modelId="{44F66C0B-FDBD-45B6-9D39-2C3E3ACD9F54}" type="pres">
      <dgm:prSet presAssocID="{487CCFAC-7AA8-45E2-BB05-2940C688F01A}" presName="txOne" presStyleLbl="node0" presStyleIdx="0" presStyleCnt="1">
        <dgm:presLayoutVars>
          <dgm:chPref val="3"/>
        </dgm:presLayoutVars>
      </dgm:prSet>
      <dgm:spPr/>
    </dgm:pt>
    <dgm:pt modelId="{6383A5BC-8C20-47D2-82B8-F9D56F40FC83}" type="pres">
      <dgm:prSet presAssocID="{487CCFAC-7AA8-45E2-BB05-2940C688F01A}" presName="horzOne" presStyleCnt="0"/>
      <dgm:spPr/>
    </dgm:pt>
  </dgm:ptLst>
  <dgm:cxnLst>
    <dgm:cxn modelId="{CA78D038-17CA-4193-A860-41FD85EAF85E}" srcId="{63E5C3CF-C2DB-4A31-B4AE-97313A2889A0}" destId="{487CCFAC-7AA8-45E2-BB05-2940C688F01A}" srcOrd="0" destOrd="0" parTransId="{D79C944E-A7B5-4506-A4A9-DF05423BAA37}" sibTransId="{4C127269-6931-4A52-AB07-1D3BE490B8BB}"/>
    <dgm:cxn modelId="{8750D175-1331-4C44-8900-02432F725952}" type="presOf" srcId="{487CCFAC-7AA8-45E2-BB05-2940C688F01A}" destId="{44F66C0B-FDBD-45B6-9D39-2C3E3ACD9F54}" srcOrd="0" destOrd="0" presId="urn:microsoft.com/office/officeart/2005/8/layout/architecture"/>
    <dgm:cxn modelId="{7E7B7D9A-95FE-4EDC-BD54-1BAB284C8B5C}" type="presOf" srcId="{63E5C3CF-C2DB-4A31-B4AE-97313A2889A0}" destId="{18F217A8-F217-414E-9B0B-C90E6D1331B2}" srcOrd="0" destOrd="0" presId="urn:microsoft.com/office/officeart/2005/8/layout/architecture"/>
    <dgm:cxn modelId="{D74A624B-7D93-49C6-94D2-9F74EBC094BB}" type="presParOf" srcId="{18F217A8-F217-414E-9B0B-C90E6D1331B2}" destId="{1A792085-8AE2-400C-840E-8A08FF70DB83}" srcOrd="0" destOrd="0" presId="urn:microsoft.com/office/officeart/2005/8/layout/architecture"/>
    <dgm:cxn modelId="{3D8542EA-F56E-4995-8A85-A1187AEBC54D}" type="presParOf" srcId="{1A792085-8AE2-400C-840E-8A08FF70DB83}" destId="{44F66C0B-FDBD-45B6-9D39-2C3E3ACD9F54}" srcOrd="0" destOrd="0" presId="urn:microsoft.com/office/officeart/2005/8/layout/architecture"/>
    <dgm:cxn modelId="{C053ECBA-36CE-4C44-9F3D-7E8455D61453}" type="presParOf" srcId="{1A792085-8AE2-400C-840E-8A08FF70DB83}" destId="{6383A5BC-8C20-47D2-82B8-F9D56F40FC83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EF6CA-A149-4418-95E4-9133A940A54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117DC9-66B5-4152-B35C-4105EA4E23C1}">
      <dgm:prSet/>
      <dgm:spPr/>
      <dgm:t>
        <a:bodyPr/>
        <a:lstStyle/>
        <a:p>
          <a:pPr rtl="0"/>
          <a:r>
            <a:rPr lang="en-US" smtClean="0"/>
            <a:t>By</a:t>
          </a:r>
          <a:endParaRPr lang="en-IN"/>
        </a:p>
      </dgm:t>
    </dgm:pt>
    <dgm:pt modelId="{C813B300-D19E-43F9-88B4-92365E18CF97}" type="parTrans" cxnId="{B36B5F25-B9E0-421F-8638-587669A584E4}">
      <dgm:prSet/>
      <dgm:spPr/>
      <dgm:t>
        <a:bodyPr/>
        <a:lstStyle/>
        <a:p>
          <a:endParaRPr lang="en-US"/>
        </a:p>
      </dgm:t>
    </dgm:pt>
    <dgm:pt modelId="{E4DD3494-F335-46C2-AB84-B3ADB4FE99A6}" type="sibTrans" cxnId="{B36B5F25-B9E0-421F-8638-587669A584E4}">
      <dgm:prSet/>
      <dgm:spPr/>
      <dgm:t>
        <a:bodyPr/>
        <a:lstStyle/>
        <a:p>
          <a:endParaRPr lang="en-US"/>
        </a:p>
      </dgm:t>
    </dgm:pt>
    <dgm:pt modelId="{B98182BB-396D-4EEB-BE6E-D83C0BCC7D93}">
      <dgm:prSet/>
      <dgm:spPr/>
      <dgm:t>
        <a:bodyPr/>
        <a:lstStyle/>
        <a:p>
          <a:pPr rtl="0"/>
          <a:r>
            <a:rPr lang="en-US" smtClean="0"/>
            <a:t>Rajanaveen Pasuvesan</a:t>
          </a:r>
          <a:endParaRPr lang="en-IN"/>
        </a:p>
      </dgm:t>
    </dgm:pt>
    <dgm:pt modelId="{FC8B828E-3723-43E7-9241-BE11535CF531}" type="parTrans" cxnId="{3B1CF81C-DED0-49A4-9AF1-A09E1820C4BE}">
      <dgm:prSet/>
      <dgm:spPr/>
      <dgm:t>
        <a:bodyPr/>
        <a:lstStyle/>
        <a:p>
          <a:endParaRPr lang="en-US"/>
        </a:p>
      </dgm:t>
    </dgm:pt>
    <dgm:pt modelId="{7BCF972D-9408-4475-BF5A-0A11A6E2019E}" type="sibTrans" cxnId="{3B1CF81C-DED0-49A4-9AF1-A09E1820C4BE}">
      <dgm:prSet/>
      <dgm:spPr/>
      <dgm:t>
        <a:bodyPr/>
        <a:lstStyle/>
        <a:p>
          <a:endParaRPr lang="en-US"/>
        </a:p>
      </dgm:t>
    </dgm:pt>
    <dgm:pt modelId="{4589F0D3-8296-429F-A1B2-911B426E0E71}" type="pres">
      <dgm:prSet presAssocID="{313EF6CA-A149-4418-95E4-9133A940A54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1EF349B-9441-49CB-BB4C-C19CAA5C9B8D}" type="pres">
      <dgm:prSet presAssocID="{08117DC9-66B5-4152-B35C-4105EA4E23C1}" presName="circle1" presStyleLbl="node1" presStyleIdx="0" presStyleCnt="2"/>
      <dgm:spPr/>
    </dgm:pt>
    <dgm:pt modelId="{035B3F7B-329C-49B8-8D84-AC4689633B42}" type="pres">
      <dgm:prSet presAssocID="{08117DC9-66B5-4152-B35C-4105EA4E23C1}" presName="space" presStyleCnt="0"/>
      <dgm:spPr/>
    </dgm:pt>
    <dgm:pt modelId="{0D842167-C398-41BF-B25C-56A3FDA15048}" type="pres">
      <dgm:prSet presAssocID="{08117DC9-66B5-4152-B35C-4105EA4E23C1}" presName="rect1" presStyleLbl="alignAcc1" presStyleIdx="0" presStyleCnt="2"/>
      <dgm:spPr/>
    </dgm:pt>
    <dgm:pt modelId="{A8F53918-D9FC-4B59-A706-6CB58D691874}" type="pres">
      <dgm:prSet presAssocID="{B98182BB-396D-4EEB-BE6E-D83C0BCC7D93}" presName="vertSpace2" presStyleLbl="node1" presStyleIdx="0" presStyleCnt="2"/>
      <dgm:spPr/>
    </dgm:pt>
    <dgm:pt modelId="{3731755B-E4AC-4AF4-A631-BAA29D8DAA48}" type="pres">
      <dgm:prSet presAssocID="{B98182BB-396D-4EEB-BE6E-D83C0BCC7D93}" presName="circle2" presStyleLbl="node1" presStyleIdx="1" presStyleCnt="2"/>
      <dgm:spPr/>
    </dgm:pt>
    <dgm:pt modelId="{FD93E5D2-8EB0-4B64-B6C6-412BA7984D5D}" type="pres">
      <dgm:prSet presAssocID="{B98182BB-396D-4EEB-BE6E-D83C0BCC7D93}" presName="rect2" presStyleLbl="alignAcc1" presStyleIdx="1" presStyleCnt="2"/>
      <dgm:spPr/>
    </dgm:pt>
    <dgm:pt modelId="{41A2FAA9-6A6C-4510-B894-313811499C71}" type="pres">
      <dgm:prSet presAssocID="{08117DC9-66B5-4152-B35C-4105EA4E23C1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17D2C54D-BF14-4921-90C7-6041F6B3006D}" type="pres">
      <dgm:prSet presAssocID="{B98182BB-396D-4EEB-BE6E-D83C0BCC7D93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063EA9F8-4197-482A-9C5D-84850C87A1CB}" type="presOf" srcId="{B98182BB-396D-4EEB-BE6E-D83C0BCC7D93}" destId="{FD93E5D2-8EB0-4B64-B6C6-412BA7984D5D}" srcOrd="0" destOrd="0" presId="urn:microsoft.com/office/officeart/2005/8/layout/target3"/>
    <dgm:cxn modelId="{3B1CF81C-DED0-49A4-9AF1-A09E1820C4BE}" srcId="{313EF6CA-A149-4418-95E4-9133A940A543}" destId="{B98182BB-396D-4EEB-BE6E-D83C0BCC7D93}" srcOrd="1" destOrd="0" parTransId="{FC8B828E-3723-43E7-9241-BE11535CF531}" sibTransId="{7BCF972D-9408-4475-BF5A-0A11A6E2019E}"/>
    <dgm:cxn modelId="{86434FA5-2298-4DD0-87AD-40FA181018EA}" type="presOf" srcId="{B98182BB-396D-4EEB-BE6E-D83C0BCC7D93}" destId="{17D2C54D-BF14-4921-90C7-6041F6B3006D}" srcOrd="1" destOrd="0" presId="urn:microsoft.com/office/officeart/2005/8/layout/target3"/>
    <dgm:cxn modelId="{53A2BFBD-6BA0-4AA1-8AF6-ABE9DAFE5A4D}" type="presOf" srcId="{313EF6CA-A149-4418-95E4-9133A940A543}" destId="{4589F0D3-8296-429F-A1B2-911B426E0E71}" srcOrd="0" destOrd="0" presId="urn:microsoft.com/office/officeart/2005/8/layout/target3"/>
    <dgm:cxn modelId="{B36B5F25-B9E0-421F-8638-587669A584E4}" srcId="{313EF6CA-A149-4418-95E4-9133A940A543}" destId="{08117DC9-66B5-4152-B35C-4105EA4E23C1}" srcOrd="0" destOrd="0" parTransId="{C813B300-D19E-43F9-88B4-92365E18CF97}" sibTransId="{E4DD3494-F335-46C2-AB84-B3ADB4FE99A6}"/>
    <dgm:cxn modelId="{FF9416CB-6797-48C0-BF1E-842D11ED9272}" type="presOf" srcId="{08117DC9-66B5-4152-B35C-4105EA4E23C1}" destId="{41A2FAA9-6A6C-4510-B894-313811499C71}" srcOrd="1" destOrd="0" presId="urn:microsoft.com/office/officeart/2005/8/layout/target3"/>
    <dgm:cxn modelId="{4BE7C658-956B-4363-BC34-F4F00E17B183}" type="presOf" srcId="{08117DC9-66B5-4152-B35C-4105EA4E23C1}" destId="{0D842167-C398-41BF-B25C-56A3FDA15048}" srcOrd="0" destOrd="0" presId="urn:microsoft.com/office/officeart/2005/8/layout/target3"/>
    <dgm:cxn modelId="{0CFDC164-C147-44FF-AB16-CD81DB06EE6B}" type="presParOf" srcId="{4589F0D3-8296-429F-A1B2-911B426E0E71}" destId="{91EF349B-9441-49CB-BB4C-C19CAA5C9B8D}" srcOrd="0" destOrd="0" presId="urn:microsoft.com/office/officeart/2005/8/layout/target3"/>
    <dgm:cxn modelId="{2FF7CEF3-665D-4CD5-BE69-612525F57334}" type="presParOf" srcId="{4589F0D3-8296-429F-A1B2-911B426E0E71}" destId="{035B3F7B-329C-49B8-8D84-AC4689633B42}" srcOrd="1" destOrd="0" presId="urn:microsoft.com/office/officeart/2005/8/layout/target3"/>
    <dgm:cxn modelId="{FB2D1B22-C710-47FF-A297-D3D8E61ACC38}" type="presParOf" srcId="{4589F0D3-8296-429F-A1B2-911B426E0E71}" destId="{0D842167-C398-41BF-B25C-56A3FDA15048}" srcOrd="2" destOrd="0" presId="urn:microsoft.com/office/officeart/2005/8/layout/target3"/>
    <dgm:cxn modelId="{893B2878-45DB-4200-A9FE-7510D942A8A2}" type="presParOf" srcId="{4589F0D3-8296-429F-A1B2-911B426E0E71}" destId="{A8F53918-D9FC-4B59-A706-6CB58D691874}" srcOrd="3" destOrd="0" presId="urn:microsoft.com/office/officeart/2005/8/layout/target3"/>
    <dgm:cxn modelId="{DC0116FA-5513-4976-A566-86899ADC19FC}" type="presParOf" srcId="{4589F0D3-8296-429F-A1B2-911B426E0E71}" destId="{3731755B-E4AC-4AF4-A631-BAA29D8DAA48}" srcOrd="4" destOrd="0" presId="urn:microsoft.com/office/officeart/2005/8/layout/target3"/>
    <dgm:cxn modelId="{091D0852-D569-46F0-B878-DA0AD3848D55}" type="presParOf" srcId="{4589F0D3-8296-429F-A1B2-911B426E0E71}" destId="{FD93E5D2-8EB0-4B64-B6C6-412BA7984D5D}" srcOrd="5" destOrd="0" presId="urn:microsoft.com/office/officeart/2005/8/layout/target3"/>
    <dgm:cxn modelId="{03232501-DA15-41BA-A5F6-D4E34B78918A}" type="presParOf" srcId="{4589F0D3-8296-429F-A1B2-911B426E0E71}" destId="{41A2FAA9-6A6C-4510-B894-313811499C71}" srcOrd="6" destOrd="0" presId="urn:microsoft.com/office/officeart/2005/8/layout/target3"/>
    <dgm:cxn modelId="{95FEFF87-4A02-4D68-8685-08EA4660F7F0}" type="presParOf" srcId="{4589F0D3-8296-429F-A1B2-911B426E0E71}" destId="{17D2C54D-BF14-4921-90C7-6041F6B3006D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F75B5-8DEF-4C6B-BFE4-996DE53CAD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879409-4478-4A0F-8818-026BA956EB35}">
      <dgm:prSet/>
      <dgm:spPr/>
      <dgm:t>
        <a:bodyPr/>
        <a:lstStyle/>
        <a:p>
          <a:pPr rtl="0"/>
          <a:r>
            <a:rPr lang="en-US" b="1" smtClean="0"/>
            <a:t>Products we are going to cover</a:t>
          </a:r>
          <a:endParaRPr lang="en-IN"/>
        </a:p>
      </dgm:t>
    </dgm:pt>
    <dgm:pt modelId="{DDADCAC3-CE49-4D9D-9EDF-B904D08A2942}" type="parTrans" cxnId="{74B4FC43-BE3F-4370-A924-97B616F2C764}">
      <dgm:prSet/>
      <dgm:spPr/>
      <dgm:t>
        <a:bodyPr/>
        <a:lstStyle/>
        <a:p>
          <a:endParaRPr lang="en-US"/>
        </a:p>
      </dgm:t>
    </dgm:pt>
    <dgm:pt modelId="{2CC0E0B3-B7E2-42DC-BC31-B8A012DA78DE}" type="sibTrans" cxnId="{74B4FC43-BE3F-4370-A924-97B616F2C764}">
      <dgm:prSet/>
      <dgm:spPr/>
      <dgm:t>
        <a:bodyPr/>
        <a:lstStyle/>
        <a:p>
          <a:endParaRPr lang="en-US"/>
        </a:p>
      </dgm:t>
    </dgm:pt>
    <dgm:pt modelId="{1A956704-A431-4326-8FF5-99C37F75C978}" type="pres">
      <dgm:prSet presAssocID="{2D3F75B5-8DEF-4C6B-BFE4-996DE53CADD7}" presName="linear" presStyleCnt="0">
        <dgm:presLayoutVars>
          <dgm:animLvl val="lvl"/>
          <dgm:resizeHandles val="exact"/>
        </dgm:presLayoutVars>
      </dgm:prSet>
      <dgm:spPr/>
    </dgm:pt>
    <dgm:pt modelId="{B5F20C8C-D6D0-4132-A05D-611A00E1C346}" type="pres">
      <dgm:prSet presAssocID="{17879409-4478-4A0F-8818-026BA956EB3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FF6987-5A63-490B-B940-8F462BF46DF0}" type="presOf" srcId="{17879409-4478-4A0F-8818-026BA956EB35}" destId="{B5F20C8C-D6D0-4132-A05D-611A00E1C346}" srcOrd="0" destOrd="0" presId="urn:microsoft.com/office/officeart/2005/8/layout/vList2"/>
    <dgm:cxn modelId="{23A41F84-E82F-4E6C-88B2-600FAF97F96D}" type="presOf" srcId="{2D3F75B5-8DEF-4C6B-BFE4-996DE53CADD7}" destId="{1A956704-A431-4326-8FF5-99C37F75C978}" srcOrd="0" destOrd="0" presId="urn:microsoft.com/office/officeart/2005/8/layout/vList2"/>
    <dgm:cxn modelId="{74B4FC43-BE3F-4370-A924-97B616F2C764}" srcId="{2D3F75B5-8DEF-4C6B-BFE4-996DE53CADD7}" destId="{17879409-4478-4A0F-8818-026BA956EB35}" srcOrd="0" destOrd="0" parTransId="{DDADCAC3-CE49-4D9D-9EDF-B904D08A2942}" sibTransId="{2CC0E0B3-B7E2-42DC-BC31-B8A012DA78DE}"/>
    <dgm:cxn modelId="{8470BEE3-17E6-4554-ACEC-56C0FD4095B7}" type="presParOf" srcId="{1A956704-A431-4326-8FF5-99C37F75C978}" destId="{B5F20C8C-D6D0-4132-A05D-611A00E1C3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66C0B-FDBD-45B6-9D39-2C3E3ACD9F54}">
      <dsp:nvSpPr>
        <dsp:cNvPr id="0" name=""/>
        <dsp:cNvSpPr/>
      </dsp:nvSpPr>
      <dsp:spPr>
        <a:xfrm>
          <a:off x="0" y="0"/>
          <a:ext cx="9144000" cy="2387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b="1" kern="1200" dirty="0" smtClean="0"/>
            <a:t>Capstone Project - 1</a:t>
          </a:r>
          <a:r>
            <a:rPr lang="en-US" sz="4700" kern="1200" dirty="0" smtClean="0"/>
            <a:t/>
          </a:r>
          <a:br>
            <a:rPr lang="en-US" sz="4700" kern="1200" dirty="0" smtClean="0"/>
          </a:br>
          <a:r>
            <a:rPr lang="en-US" sz="4700" kern="1200" dirty="0" smtClean="0"/>
            <a:t>Crafting Compelling Web Presences</a:t>
          </a:r>
          <a:endParaRPr lang="en-IN" sz="4700" kern="1200" dirty="0"/>
        </a:p>
      </dsp:txBody>
      <dsp:txXfrm>
        <a:off x="69930" y="69930"/>
        <a:ext cx="9004140" cy="2247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F349B-9441-49CB-BB4C-C19CAA5C9B8D}">
      <dsp:nvSpPr>
        <dsp:cNvPr id="0" name=""/>
        <dsp:cNvSpPr/>
      </dsp:nvSpPr>
      <dsp:spPr>
        <a:xfrm>
          <a:off x="0" y="0"/>
          <a:ext cx="1170709" cy="117070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42167-C398-41BF-B25C-56A3FDA15048}">
      <dsp:nvSpPr>
        <dsp:cNvPr id="0" name=""/>
        <dsp:cNvSpPr/>
      </dsp:nvSpPr>
      <dsp:spPr>
        <a:xfrm>
          <a:off x="585354" y="0"/>
          <a:ext cx="2836718" cy="11707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By</a:t>
          </a:r>
          <a:endParaRPr lang="en-IN" sz="2200" kern="1200"/>
        </a:p>
      </dsp:txBody>
      <dsp:txXfrm>
        <a:off x="585354" y="0"/>
        <a:ext cx="2836718" cy="556086"/>
      </dsp:txXfrm>
    </dsp:sp>
    <dsp:sp modelId="{3731755B-E4AC-4AF4-A631-BAA29D8DAA48}">
      <dsp:nvSpPr>
        <dsp:cNvPr id="0" name=""/>
        <dsp:cNvSpPr/>
      </dsp:nvSpPr>
      <dsp:spPr>
        <a:xfrm>
          <a:off x="307311" y="556086"/>
          <a:ext cx="556086" cy="5560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3E5D2-8EB0-4B64-B6C6-412BA7984D5D}">
      <dsp:nvSpPr>
        <dsp:cNvPr id="0" name=""/>
        <dsp:cNvSpPr/>
      </dsp:nvSpPr>
      <dsp:spPr>
        <a:xfrm>
          <a:off x="585354" y="556086"/>
          <a:ext cx="2836718" cy="5560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Rajanaveen Pasuvesan</a:t>
          </a:r>
          <a:endParaRPr lang="en-IN" sz="2200" kern="1200"/>
        </a:p>
      </dsp:txBody>
      <dsp:txXfrm>
        <a:off x="585354" y="556086"/>
        <a:ext cx="2836718" cy="556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20C8C-D6D0-4132-A05D-611A00E1C34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b="1" kern="1200" smtClean="0"/>
            <a:t>Products we are going to cover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46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6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4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3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91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38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3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85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7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83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8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13DB-1231-4D91-964B-0AA07470876E}" type="datetimeFigureOut">
              <a:rPr lang="en-IN" smtClean="0"/>
              <a:t>22-07-2024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A0FB-D74E-4A5E-9B3D-885446575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1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6.jpg"/><Relationship Id="rId5" Type="http://schemas.openxmlformats.org/officeDocument/2006/relationships/diagramColors" Target="../diagrams/colors3.xml"/><Relationship Id="rId10" Type="http://schemas.openxmlformats.org/officeDocument/2006/relationships/image" Target="../media/image5.jp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GLtoeGSpI/ainFH7wHb3X10E-uk9xUqg/edit?utm_content=DAGLtoeGSpI&amp;utm_campaign=designshare&amp;utm_medium=link2&amp;utm_source=sharebutton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377444"/>
              </p:ext>
            </p:extLst>
          </p:nvPr>
        </p:nvGraphicFramePr>
        <p:xfrm>
          <a:off x="1524000" y="1122363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7245926" y="4087090"/>
          <a:ext cx="3422073" cy="117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45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765300"/>
            <a:ext cx="10401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594917"/>
            <a:ext cx="8678486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9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26" y="433020"/>
            <a:ext cx="8002117" cy="1438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25" y="1846425"/>
            <a:ext cx="8002118" cy="47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65" y="1352282"/>
            <a:ext cx="8918071" cy="40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00" y="3238500"/>
            <a:ext cx="2952000" cy="5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4" y="1313645"/>
            <a:ext cx="9050013" cy="39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757129"/>
            <a:ext cx="10402752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081338"/>
            <a:ext cx="19050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204602"/>
            <a:ext cx="9754961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2" y="1249251"/>
            <a:ext cx="9131121" cy="3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76765"/>
            <a:ext cx="10058400" cy="210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2905125"/>
            <a:ext cx="4371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4" y="1182889"/>
            <a:ext cx="10624492" cy="43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468192"/>
            <a:ext cx="8345065" cy="37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454728"/>
            <a:ext cx="10515600" cy="3948545"/>
          </a:xfrm>
        </p:spPr>
        <p:txBody>
          <a:bodyPr>
            <a:noAutofit/>
          </a:bodyPr>
          <a:lstStyle/>
          <a:p>
            <a:r>
              <a:rPr lang="en-US" sz="6000" b="1" dirty="0"/>
              <a:t>Determine the platform on which the website is developed (Use online tools to identify)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490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24" y="2266682"/>
            <a:ext cx="6813153" cy="169571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47881" y="1352282"/>
            <a:ext cx="3696237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Tool Used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184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89" y="1016068"/>
            <a:ext cx="1781424" cy="10574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4" y="868148"/>
            <a:ext cx="1657581" cy="10955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868" y="1039885"/>
            <a:ext cx="2114845" cy="10097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54" y="2349713"/>
            <a:ext cx="4496427" cy="23053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223" y="2341163"/>
            <a:ext cx="4906060" cy="10478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4804" y="1039885"/>
            <a:ext cx="2248214" cy="10860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6646" y="3535433"/>
            <a:ext cx="2486372" cy="10193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223" y="3636404"/>
            <a:ext cx="163852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2891" y="2028617"/>
            <a:ext cx="1026621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</a:rPr>
              <a:t>Test the website's responsive design and mobile optimization (Share the report). Test a minimum of 5 pages (Use Online Tools to find).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6772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Tool Used</a:t>
            </a: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Google Chrome:</a:t>
            </a:r>
          </a:p>
          <a:p>
            <a:pPr marL="0" indent="0">
              <a:buNone/>
            </a:pPr>
            <a:r>
              <a:rPr lang="en-US" dirty="0" smtClean="0"/>
              <a:t>		It offers a built-in feature that allows you to simulate how your website appears on various devices and scree sizes. Access it by right-clicking on your webpage, selecting “inspect”, the toggling the device toolbar.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Viewport Resizer: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Responsive design testing Google chrome.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Page we are going test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</a:p>
          <a:p>
            <a:r>
              <a:rPr lang="en-US" dirty="0" smtClean="0"/>
              <a:t>Product Pages(Autodesk)</a:t>
            </a:r>
          </a:p>
          <a:p>
            <a:r>
              <a:rPr lang="en-US" dirty="0" smtClean="0"/>
              <a:t>Product Pages(Adobe)</a:t>
            </a:r>
          </a:p>
          <a:p>
            <a:r>
              <a:rPr lang="en-US" dirty="0" smtClean="0"/>
              <a:t>Product Page( </a:t>
            </a:r>
            <a:r>
              <a:rPr lang="en-US" dirty="0" err="1" smtClean="0"/>
              <a:t>SketchUp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Store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7168" y="1963201"/>
            <a:ext cx="4143953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77" y="955964"/>
            <a:ext cx="4228386" cy="2321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2843" y="309633"/>
            <a:ext cx="214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 (Full Screen)</a:t>
            </a:r>
          </a:p>
          <a:p>
            <a:r>
              <a:rPr lang="en-US" dirty="0" smtClean="0"/>
              <a:t>Width 1920 x 1200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442602"/>
            <a:ext cx="410330" cy="380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3248" y="955964"/>
            <a:ext cx="1107996" cy="4267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6000" b="1" dirty="0" smtClean="0"/>
              <a:t>Home Page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23425" y="309633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Laptop (Full Screen)</a:t>
            </a:r>
          </a:p>
          <a:p>
            <a:r>
              <a:rPr lang="en-US" dirty="0" smtClean="0"/>
              <a:t>Width 1366 x 768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442602"/>
            <a:ext cx="410330" cy="380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729" y="955963"/>
            <a:ext cx="4158238" cy="2315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1319" y="3377460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Tablet</a:t>
            </a:r>
          </a:p>
          <a:p>
            <a:pPr algn="ctr"/>
            <a:r>
              <a:rPr lang="en-US" dirty="0" smtClean="0"/>
              <a:t>Width 768 x 1024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921" y="4123476"/>
            <a:ext cx="2966716" cy="2526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3510429"/>
            <a:ext cx="410330" cy="380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18260" y="3377459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Mobile</a:t>
            </a:r>
          </a:p>
          <a:p>
            <a:pPr algn="ctr"/>
            <a:r>
              <a:rPr lang="en-US" dirty="0" smtClean="0"/>
              <a:t>Width 375 x 667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225" y="4023790"/>
            <a:ext cx="3010320" cy="24462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3510429"/>
            <a:ext cx="410330" cy="3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10" y="2484727"/>
            <a:ext cx="2524125" cy="1409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71" y="2484727"/>
            <a:ext cx="2505075" cy="140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89" y="4660269"/>
            <a:ext cx="1905000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508275"/>
            <a:ext cx="1905000" cy="695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44" y="4568064"/>
            <a:ext cx="2402443" cy="5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6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2843" y="309633"/>
            <a:ext cx="214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 (Full Screen)</a:t>
            </a:r>
          </a:p>
          <a:p>
            <a:r>
              <a:rPr lang="en-US" dirty="0" smtClean="0"/>
              <a:t>Width 1920 x 1200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923425" y="309633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Laptop (Full Screen)</a:t>
            </a:r>
          </a:p>
          <a:p>
            <a:r>
              <a:rPr lang="en-US" dirty="0" smtClean="0"/>
              <a:t>Width 1366 x 768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71319" y="3377460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Tablet</a:t>
            </a:r>
          </a:p>
          <a:p>
            <a:pPr algn="ctr"/>
            <a:r>
              <a:rPr lang="en-US" dirty="0" smtClean="0"/>
              <a:t>Width 768 x 1024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718260" y="3377459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Mobile</a:t>
            </a:r>
          </a:p>
          <a:p>
            <a:pPr algn="ctr"/>
            <a:r>
              <a:rPr lang="en-US" dirty="0" smtClean="0"/>
              <a:t>Width 375 x 667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633248" y="955964"/>
            <a:ext cx="1107996" cy="4267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6000" b="1" dirty="0" smtClean="0"/>
              <a:t>Product Page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39" y="4068275"/>
            <a:ext cx="2953162" cy="2637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37" y="4195446"/>
            <a:ext cx="3696216" cy="2382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97" y="1000449"/>
            <a:ext cx="4268575" cy="2213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37" y="1000450"/>
            <a:ext cx="4027484" cy="2213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442602"/>
            <a:ext cx="410330" cy="3803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3510429"/>
            <a:ext cx="410330" cy="380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442602"/>
            <a:ext cx="410330" cy="3803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3510429"/>
            <a:ext cx="410330" cy="3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0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2843" y="309633"/>
            <a:ext cx="214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 (Full Screen)</a:t>
            </a:r>
          </a:p>
          <a:p>
            <a:r>
              <a:rPr lang="en-US" dirty="0" smtClean="0"/>
              <a:t>Width 1920 x 1200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71319" y="3377460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Tablet</a:t>
            </a:r>
          </a:p>
          <a:p>
            <a:pPr algn="ctr"/>
            <a:r>
              <a:rPr lang="en-US" dirty="0" smtClean="0"/>
              <a:t>Width 768 x 1024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7718260" y="3377459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Mobile</a:t>
            </a:r>
          </a:p>
          <a:p>
            <a:pPr algn="ctr"/>
            <a:r>
              <a:rPr lang="en-US" dirty="0" smtClean="0"/>
              <a:t>Width 375 x 667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923425" y="309633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Laptop (Full Screen)</a:t>
            </a:r>
          </a:p>
          <a:p>
            <a:r>
              <a:rPr lang="en-US" dirty="0" smtClean="0"/>
              <a:t>Width 1366 x 768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442602"/>
            <a:ext cx="410330" cy="380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3510429"/>
            <a:ext cx="410330" cy="380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442602"/>
            <a:ext cx="410330" cy="380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3510429"/>
            <a:ext cx="410330" cy="3803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3248" y="955964"/>
            <a:ext cx="1107996" cy="4267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6000" b="1" dirty="0" smtClean="0"/>
              <a:t>Product Page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5" y="955963"/>
            <a:ext cx="4774908" cy="228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795" y="955963"/>
            <a:ext cx="4503179" cy="2288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514" y="4023790"/>
            <a:ext cx="3658111" cy="2629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040" y="4156760"/>
            <a:ext cx="2962688" cy="25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2843" y="309633"/>
            <a:ext cx="214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 (Full Screen)</a:t>
            </a:r>
          </a:p>
          <a:p>
            <a:r>
              <a:rPr lang="en-US" dirty="0" smtClean="0"/>
              <a:t>Width 1920 x 1200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442602"/>
            <a:ext cx="410330" cy="380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1319" y="3377460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Tablet</a:t>
            </a:r>
          </a:p>
          <a:p>
            <a:pPr algn="ctr"/>
            <a:r>
              <a:rPr lang="en-US" dirty="0" smtClean="0"/>
              <a:t>Width 768 x 1024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3510429"/>
            <a:ext cx="410330" cy="380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3425" y="309633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Laptop (Full Screen)</a:t>
            </a:r>
          </a:p>
          <a:p>
            <a:r>
              <a:rPr lang="en-US" dirty="0" smtClean="0"/>
              <a:t>Width 1366 x 768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442602"/>
            <a:ext cx="410330" cy="380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60" y="3377459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Mobile</a:t>
            </a:r>
          </a:p>
          <a:p>
            <a:pPr algn="ctr"/>
            <a:r>
              <a:rPr lang="en-US" dirty="0" smtClean="0"/>
              <a:t>Width 375 x 667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3510429"/>
            <a:ext cx="410330" cy="3803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3248" y="955964"/>
            <a:ext cx="1107996" cy="4267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6000" b="1" dirty="0" smtClean="0"/>
              <a:t>Product Page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49" y="4156760"/>
            <a:ext cx="2981741" cy="2466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06" y="4023790"/>
            <a:ext cx="3667637" cy="25243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722" y="1027519"/>
            <a:ext cx="4065326" cy="2349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91" y="1025707"/>
            <a:ext cx="4536479" cy="23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2843" y="309633"/>
            <a:ext cx="214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 (Full Screen)</a:t>
            </a:r>
          </a:p>
          <a:p>
            <a:r>
              <a:rPr lang="en-US" dirty="0" smtClean="0"/>
              <a:t>Width 1920 x 1200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442602"/>
            <a:ext cx="410330" cy="380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3425" y="309633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Laptop (Full Screen)</a:t>
            </a:r>
          </a:p>
          <a:p>
            <a:r>
              <a:rPr lang="en-US" dirty="0" smtClean="0"/>
              <a:t>Width 1366 x 768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442602"/>
            <a:ext cx="410330" cy="380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3248" y="955964"/>
            <a:ext cx="1107996" cy="4267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6000" b="1" dirty="0" smtClean="0"/>
              <a:t>Store Page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71319" y="3377460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Tablet</a:t>
            </a:r>
          </a:p>
          <a:p>
            <a:pPr algn="ctr"/>
            <a:r>
              <a:rPr lang="en-US" dirty="0" smtClean="0"/>
              <a:t>Width 768 x 1024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43" y="3510429"/>
            <a:ext cx="410330" cy="3803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18260" y="3377459"/>
            <a:ext cx="242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Mobile</a:t>
            </a:r>
          </a:p>
          <a:p>
            <a:pPr algn="ctr"/>
            <a:r>
              <a:rPr lang="en-US" dirty="0" smtClean="0"/>
              <a:t>Width 375 x 667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81" y="3510429"/>
            <a:ext cx="410330" cy="3803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" y="979533"/>
            <a:ext cx="4239217" cy="2374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18" y="979533"/>
            <a:ext cx="3990108" cy="23743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99" y="4083350"/>
            <a:ext cx="3240542" cy="2493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383" y="4180330"/>
            <a:ext cx="2896004" cy="24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0255" y="2028617"/>
            <a:ext cx="88114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</a:rPr>
              <a:t>Identify common website design mistakes to avoid, such as cluttered layouts and slow loading times. (List at least 5 suggestions)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702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45" y="1436254"/>
            <a:ext cx="4599709" cy="2081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7" y="1436255"/>
            <a:ext cx="4599043" cy="2081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1400" y="241300"/>
            <a:ext cx="706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Optimized Loading Times</a:t>
            </a:r>
            <a:endParaRPr lang="en-IN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587500" y="3835400"/>
            <a:ext cx="924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Issue:</a:t>
            </a:r>
          </a:p>
          <a:p>
            <a:r>
              <a:rPr lang="en-US" dirty="0" smtClean="0"/>
              <a:t>          Slow Loading time Components sizes are large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Solution: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Compress </a:t>
            </a:r>
            <a:r>
              <a:rPr lang="en-IN" dirty="0"/>
              <a:t>components with </a:t>
            </a:r>
            <a:r>
              <a:rPr lang="en-IN" dirty="0" err="1" smtClean="0"/>
              <a:t>gzip</a:t>
            </a:r>
            <a:r>
              <a:rPr lang="en-IN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Decreasing the number of components on a page reduces the number of HTTP requests required to render the </a:t>
            </a:r>
            <a:r>
              <a:rPr lang="en-US" dirty="0" smtClean="0"/>
              <a:t>page, resulting </a:t>
            </a:r>
            <a:r>
              <a:rPr lang="en-US" dirty="0"/>
              <a:t>in faster page loads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 files, combine multiple scripts into one script, combine multiple CSS files into one style sheet, and use CSS Sprites and image maps.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8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6" y="591738"/>
            <a:ext cx="2882466" cy="1732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4202" y="1306203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591738"/>
            <a:ext cx="2971800" cy="17278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7406" y="1306203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IN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35" y="719191"/>
            <a:ext cx="2884694" cy="1600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02506" y="1306202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</a:t>
            </a:r>
            <a:endParaRPr lang="en-IN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36" y="2558633"/>
            <a:ext cx="2859115" cy="18228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4202" y="3312802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endParaRPr lang="en-IN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2558633"/>
            <a:ext cx="3001255" cy="182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24568" y="3312802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5</a:t>
            </a:r>
            <a:endParaRPr lang="en-IN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5700" y="4616034"/>
            <a:ext cx="919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Mistakes: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 Store Page Logo Images not loading properly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Collection products feature not listed properly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Products Images having glitch issues.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Gst</a:t>
            </a:r>
            <a:r>
              <a:rPr lang="en-US" dirty="0" smtClean="0"/>
              <a:t> tax break up is not showing in cart portal.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5527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6200" y="1614438"/>
            <a:ext cx="957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Arial" panose="020B0604020202020204" pitchFamily="34" charset="0"/>
              </a:rPr>
              <a:t>Provide a list of best practices for creating visually appealing and user-friendly website designs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8004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755" y="628134"/>
            <a:ext cx="11606960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Clear Navigation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Simple and Intuitive: Ensure navigation is straightforward and easy to understand.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Consistent Layout: Keep the navigation layout consistent across all pages.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Visible and Accessible: Make navigation elements visible and accessible on all devices.</a:t>
            </a:r>
          </a:p>
          <a:p>
            <a:r>
              <a:rPr lang="en-IN" dirty="0" smtClean="0"/>
              <a:t>2. </a:t>
            </a:r>
            <a:r>
              <a:rPr lang="en-IN" b="1" dirty="0" smtClean="0"/>
              <a:t>Responsive Design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Mobile-Friendly: Ensure the website is fully functional and visually appealing on mobile devices.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Flexible Grids and Layouts: Use flexible grids and layouts that adapt to different screen sizes.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Touch-Friendly Elements: Design buttons and interactive elements to be touch-friendly for mobile users.</a:t>
            </a:r>
          </a:p>
          <a:p>
            <a:r>
              <a:rPr lang="en-IN" dirty="0" smtClean="0"/>
              <a:t>3. </a:t>
            </a:r>
            <a:r>
              <a:rPr lang="en-IN" b="1" dirty="0" smtClean="0"/>
              <a:t>Optimized Load Times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Compress Images: Use compressed images without compromising quality to reduce load times.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 HTTP Requests: Limit the number of elements on each page to minimize HTTP requests.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Efficient Coding: Optimize CSS, JavaScript, and other code to improve loading speed.</a:t>
            </a:r>
          </a:p>
          <a:p>
            <a:r>
              <a:rPr lang="en-IN" dirty="0" smtClean="0"/>
              <a:t>4. </a:t>
            </a:r>
            <a:r>
              <a:rPr lang="en-IN" b="1" dirty="0" smtClean="0"/>
              <a:t>Consistent Branding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Uniform Color Scheme: Use a consistent color scheme that reflects the brand identity.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Typography: Choose readable and consistent fonts that align with the brand.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Logo Placement: Position the logo in a prominent and consistent location, typically the top left corner.</a:t>
            </a:r>
          </a:p>
          <a:p>
            <a:r>
              <a:rPr lang="en-IN" dirty="0" smtClean="0"/>
              <a:t>5. </a:t>
            </a:r>
            <a:r>
              <a:rPr lang="en-IN" b="1" dirty="0" smtClean="0"/>
              <a:t>Engaging Visuals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High-Quality Images: Use high-resolution images and videos.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Visual Hierarchy: Create a visual hierarchy to guide users' attention to the most important elements.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White Space: Use white space effectively to avoid clutter and enhance readability.</a:t>
            </a:r>
          </a:p>
          <a:p>
            <a:pPr lvl="3"/>
            <a:endParaRPr lang="en-IN" dirty="0" smtClean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255" y="463034"/>
            <a:ext cx="11753730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6. </a:t>
            </a:r>
            <a:r>
              <a:rPr lang="en-IN" b="1" dirty="0" smtClean="0"/>
              <a:t>User-</a:t>
            </a:r>
            <a:r>
              <a:rPr lang="en-IN" b="1" dirty="0" err="1" smtClean="0"/>
              <a:t>Centered</a:t>
            </a:r>
            <a:r>
              <a:rPr lang="en-IN" b="1" dirty="0" smtClean="0"/>
              <a:t>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Understand Your Audience: Design with the target audience in mind, considering their needs and preferences.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Ensure the website is accessible to users with disabilities by following WCAG guidelines.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Feedback Mechanisms: Provide ways for users to give feedback on their experience.</a:t>
            </a:r>
          </a:p>
          <a:p>
            <a:r>
              <a:rPr lang="en-IN" dirty="0" smtClean="0"/>
              <a:t>7. </a:t>
            </a:r>
            <a:r>
              <a:rPr lang="en-IN" b="1" dirty="0" smtClean="0"/>
              <a:t>Content Strategy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Relevant Content: Ensure content is relevant, valuable, and well-organized.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Clear Call-to-Actions (CTAs): Use clear and compelling CTAs to guide users towards desired actions.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Readability: Use short paragraphs, bullet points, and headers to make content easily </a:t>
            </a:r>
            <a:r>
              <a:rPr lang="en-US" dirty="0" err="1" smtClean="0"/>
              <a:t>scannable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8. </a:t>
            </a:r>
            <a:r>
              <a:rPr lang="en-US" b="1" dirty="0" smtClean="0"/>
              <a:t>Search Engine Optimization (SEO)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Keywords: Use relevant keywords naturally within the content.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Meta Tags: Optimize meta titles and descriptions for better search engine visibility.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Alt Text: Use descriptive alt text for images to improve SEO and accessibility.</a:t>
            </a:r>
          </a:p>
          <a:p>
            <a:r>
              <a:rPr lang="en-IN" dirty="0" smtClean="0"/>
              <a:t>9. </a:t>
            </a:r>
            <a:r>
              <a:rPr lang="en-IN" b="1" dirty="0" smtClean="0"/>
              <a:t>Testing and Feedback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Usability Testing: Conduct regular usability tests to identify and fix user experience issues.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A/B Testing: Use A/B testing to compare different design elements and determine what works best.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Continuous Improvement: Regularly update and improve the website based on user feedback and analytics.</a:t>
            </a:r>
          </a:p>
          <a:p>
            <a:r>
              <a:rPr lang="en-IN" dirty="0" smtClean="0"/>
              <a:t>10. </a:t>
            </a:r>
            <a:r>
              <a:rPr lang="en-IN" b="1" dirty="0" smtClean="0"/>
              <a:t>Security and Privacy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Secure Connections: Use HTTPS to secure user data.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Privacy Policies: Clearly communicate privacy policies and data usage to users.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Regular Updates: Keep the website's software and plugins up to date to protect against vulnerabilities.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5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1925189"/>
            <a:ext cx="6040582" cy="30076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26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0800" y="1176635"/>
            <a:ext cx="9944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Arial" panose="020B0604020202020204" pitchFamily="34" charset="0"/>
              </a:rPr>
              <a:t>Design a landing page for their product or service to generate leads. (Use Mockup or </a:t>
            </a:r>
            <a:r>
              <a:rPr lang="en-US" sz="4800" dirty="0" err="1">
                <a:solidFill>
                  <a:srgbClr val="000000"/>
                </a:solidFill>
                <a:latin typeface="Arial" panose="020B0604020202020204" pitchFamily="34" charset="0"/>
              </a:rPr>
              <a:t>Figma</a:t>
            </a:r>
            <a:r>
              <a:rPr lang="en-US" sz="4800" dirty="0">
                <a:solidFill>
                  <a:srgbClr val="000000"/>
                </a:solidFill>
                <a:latin typeface="Arial" panose="020B0604020202020204" pitchFamily="34" charset="0"/>
              </a:rPr>
              <a:t> or Any other tools to show the design).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58838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930400"/>
            <a:ext cx="10058400" cy="3771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Tool Used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41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hlinkClick r:id="rId2"/>
          </p:cNvPr>
          <p:cNvSpPr/>
          <p:nvPr/>
        </p:nvSpPr>
        <p:spPr>
          <a:xfrm>
            <a:off x="2438400" y="2070100"/>
            <a:ext cx="7493000" cy="128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Click here for Landing Page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301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03500" y="2324100"/>
            <a:ext cx="7391400" cy="1384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74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9" y="858982"/>
            <a:ext cx="11774543" cy="51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675891"/>
            <a:ext cx="1040275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168846"/>
            <a:ext cx="9185564" cy="65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771154"/>
            <a:ext cx="977401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2724150"/>
            <a:ext cx="25050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Words>874</Words>
  <Application>Microsoft Office PowerPoint</Application>
  <PresentationFormat>Widescreen</PresentationFormat>
  <Paragraphs>128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Determine the platform on which the website is developed (Use online tools to identify)</vt:lpstr>
      <vt:lpstr>PowerPoint Presentation</vt:lpstr>
      <vt:lpstr>PowerPoint Presentation</vt:lpstr>
      <vt:lpstr>PowerPoint Presentation</vt:lpstr>
      <vt:lpstr>Tool Used </vt:lpstr>
      <vt:lpstr>Page we are going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 Used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- 1 Crafting Compelling Web Presences</dc:title>
  <dc:creator>VR</dc:creator>
  <cp:lastModifiedBy>VR</cp:lastModifiedBy>
  <cp:revision>53</cp:revision>
  <dcterms:created xsi:type="dcterms:W3CDTF">2024-07-22T11:09:49Z</dcterms:created>
  <dcterms:modified xsi:type="dcterms:W3CDTF">2024-07-22T23:01:26Z</dcterms:modified>
</cp:coreProperties>
</file>